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0723" autoAdjust="0"/>
  </p:normalViewPr>
  <p:slideViewPr>
    <p:cSldViewPr snapToGrid="0">
      <p:cViewPr varScale="1">
        <p:scale>
          <a:sx n="53" d="100"/>
          <a:sy n="53" d="100"/>
        </p:scale>
        <p:origin x="13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5BB5A-B437-4CD3-A396-396A203E1E71}" type="datetimeFigureOut">
              <a:rPr lang="en-US" smtClean="0"/>
              <a:t>3/27/2021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A4666A-2EB3-4A9F-AED7-CE1AD608E563}" type="slidenum">
              <a:rPr lang="en-US" smtClean="0"/>
              <a:t>‹#›</a:t>
            </a:fld>
            <a:endParaRPr lang="en-US"/>
          </a:p>
        </p:txBody>
      </p:sp>
    </p:spTree>
    <p:extLst>
      <p:ext uri="{BB962C8B-B14F-4D97-AF65-F5344CB8AC3E}">
        <p14:creationId xmlns:p14="http://schemas.microsoft.com/office/powerpoint/2010/main" val="3055194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bank ought to recognize the genuine interests of its shareholders. There are legal requirements such as respect for privacy, compliance and banking practice among others that ensures that bank has followed the legal requirements (</a:t>
            </a:r>
            <a:r>
              <a:rPr lang="en-US" dirty="0" smtClean="0"/>
              <a:t>In </a:t>
            </a:r>
            <a:r>
              <a:rPr lang="en-US" dirty="0" err="1" smtClean="0"/>
              <a:t>Wessels</a:t>
            </a:r>
            <a:r>
              <a:rPr lang="en-US" dirty="0" smtClean="0"/>
              <a:t>, &amp; European Law Institute,</a:t>
            </a:r>
            <a:r>
              <a:rPr lang="en-US" baseline="0" dirty="0" smtClean="0"/>
              <a:t> et al., 2020). The board is also supposed to oversee the implementation of the bank’s corporate social responsibility. Additionally, the bank is supposed to ensure that it has employ a fairly and reasonable way of rewarding. This tends to be seen as a good thing as it attracts the talented and motivated employees.</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2</a:t>
            </a:fld>
            <a:endParaRPr lang="en-US"/>
          </a:p>
        </p:txBody>
      </p:sp>
    </p:spTree>
    <p:extLst>
      <p:ext uri="{BB962C8B-B14F-4D97-AF65-F5344CB8AC3E}">
        <p14:creationId xmlns:p14="http://schemas.microsoft.com/office/powerpoint/2010/main" val="1582697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bank’s board is tasked with encouraging</a:t>
            </a:r>
            <a:r>
              <a:rPr lang="en-US" baseline="0" dirty="0" smtClean="0"/>
              <a:t> enhanced board and management effectiveness via time-to-time performance evaluations as well as reviews. The directors are normally equipped with the sort of knowledge and information that they require in order to carry out their duties in an effective way. Additionally, the board recognizes and manages risks (</a:t>
            </a:r>
            <a:r>
              <a:rPr lang="en-US" dirty="0" smtClean="0"/>
              <a:t>In </a:t>
            </a:r>
            <a:r>
              <a:rPr lang="en-US" dirty="0" err="1" smtClean="0"/>
              <a:t>Wessels</a:t>
            </a:r>
            <a:r>
              <a:rPr lang="en-US" dirty="0" smtClean="0"/>
              <a:t>, &amp; European Law Institute,</a:t>
            </a:r>
            <a:r>
              <a:rPr lang="en-US" baseline="0" dirty="0" smtClean="0"/>
              <a:t> et al., 2020). The board assesses the adequacy as well as the efficiency of the organization’s risk management strategies. They are also supposed to approve the organization’s risk management framework.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3</a:t>
            </a:fld>
            <a:endParaRPr lang="en-US"/>
          </a:p>
        </p:txBody>
      </p:sp>
    </p:spTree>
    <p:extLst>
      <p:ext uri="{BB962C8B-B14F-4D97-AF65-F5344CB8AC3E}">
        <p14:creationId xmlns:p14="http://schemas.microsoft.com/office/powerpoint/2010/main" val="1180579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board is</a:t>
            </a:r>
            <a:r>
              <a:rPr lang="en-US" baseline="0" dirty="0" smtClean="0"/>
              <a:t> required to respect the rights of the stakeholders. This is achieved by having the board facilitating ways through which effective exercise of those rights are assured. The board can guaranteed by giving access for any information that is required as well as through effective communication with the stakeholders. The other principle is that of allowing for timely and balanced disclosure (</a:t>
            </a:r>
            <a:r>
              <a:rPr lang="en-US" dirty="0" err="1" smtClean="0"/>
              <a:t>Neisen</a:t>
            </a:r>
            <a:r>
              <a:rPr lang="en-US" dirty="0" smtClean="0"/>
              <a:t>, </a:t>
            </a:r>
            <a:r>
              <a:rPr lang="en-US" dirty="0" err="1" smtClean="0"/>
              <a:t>Röth</a:t>
            </a:r>
            <a:r>
              <a:rPr lang="en-US" dirty="0" smtClean="0"/>
              <a:t>, &amp; Wiley-VCH, 2017</a:t>
            </a:r>
            <a:r>
              <a:rPr lang="en-US" baseline="0" dirty="0" smtClean="0"/>
              <a:t>). The principle also holds the management level accountable for all their actions while working for the financial institution.</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4</a:t>
            </a:fld>
            <a:endParaRPr lang="en-US"/>
          </a:p>
        </p:txBody>
      </p:sp>
    </p:spTree>
    <p:extLst>
      <p:ext uri="{BB962C8B-B14F-4D97-AF65-F5344CB8AC3E}">
        <p14:creationId xmlns:p14="http://schemas.microsoft.com/office/powerpoint/2010/main" val="3235132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board of the banking committee is</a:t>
            </a:r>
            <a:r>
              <a:rPr lang="en-US" baseline="0" dirty="0" smtClean="0"/>
              <a:t> supposed to safeguard the integrity of financial reporting processes. the board is tasked with the work of overseeing financial reporting and should ensure that the process that is employed sticks to laws that are set to act as guide. The board should be independent so that they can avoid being swayed by corrupt personnel to wrongly represent their findings with regard to the financial reports (</a:t>
            </a:r>
            <a:r>
              <a:rPr lang="en-US" dirty="0" err="1" smtClean="0"/>
              <a:t>Neisen</a:t>
            </a:r>
            <a:r>
              <a:rPr lang="en-US" dirty="0" smtClean="0"/>
              <a:t>, &amp; Wiley-VCH, et al., 2017</a:t>
            </a:r>
            <a:r>
              <a:rPr lang="en-US" baseline="0" dirty="0" smtClean="0"/>
              <a:t>). Additionally, the board ought to be in a way that adds value. The committee is supposed to have onboard members who have diverse skills, experience and knowledge so that they can be effective in their work.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5</a:t>
            </a:fld>
            <a:endParaRPr lang="en-US"/>
          </a:p>
        </p:txBody>
      </p:sp>
    </p:spTree>
    <p:extLst>
      <p:ext uri="{BB962C8B-B14F-4D97-AF65-F5344CB8AC3E}">
        <p14:creationId xmlns:p14="http://schemas.microsoft.com/office/powerpoint/2010/main" val="218255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bank’s committee is held responsible for promotion of ethical and responsible decision-making.</a:t>
            </a:r>
            <a:r>
              <a:rPr lang="en-US" baseline="0" dirty="0" smtClean="0"/>
              <a:t> This enables the bank to conduct itself in a way that it complies with al the relevant laws, regulations as well as policies. It also gives the managers an opportunity or it restricts them to reach for ethical decisions. Additionally, it lays firm foundations for management and oversight of the bank’s operations (</a:t>
            </a:r>
            <a:r>
              <a:rPr lang="en-US" dirty="0" err="1" smtClean="0"/>
              <a:t>Neisen</a:t>
            </a:r>
            <a:r>
              <a:rPr lang="en-US" dirty="0" smtClean="0"/>
              <a:t>, &amp; Wiley-VCH, et al., 2017</a:t>
            </a:r>
            <a:r>
              <a:rPr lang="en-US" baseline="0" dirty="0" smtClean="0"/>
              <a:t>). The committee ensures that there is control and accountability systems in place. They also appoint and remove the managing directors of the bank as well as formulation of the policies.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6</a:t>
            </a:fld>
            <a:endParaRPr lang="en-US"/>
          </a:p>
        </p:txBody>
      </p:sp>
    </p:spTree>
    <p:extLst>
      <p:ext uri="{BB962C8B-B14F-4D97-AF65-F5344CB8AC3E}">
        <p14:creationId xmlns:p14="http://schemas.microsoft.com/office/powerpoint/2010/main" val="2196266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7</a:t>
            </a:fld>
            <a:endParaRPr lang="en-US"/>
          </a:p>
        </p:txBody>
      </p:sp>
    </p:spTree>
    <p:extLst>
      <p:ext uri="{BB962C8B-B14F-4D97-AF65-F5344CB8AC3E}">
        <p14:creationId xmlns:p14="http://schemas.microsoft.com/office/powerpoint/2010/main" val="1538025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298082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91087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DEAB0C95-23A8-4007-A38F-71400434A361}" type="datetimeFigureOut">
              <a:rPr lang="en-US" smtClean="0"/>
              <a:t>3/27/2021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83863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77832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DEAB0C95-23A8-4007-A38F-71400434A361}" type="datetimeFigureOut">
              <a:rPr lang="en-US" smtClean="0"/>
              <a:t>3/27/2021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A7CA5C5-05FE-4845-A726-438074ED0E11}" type="slidenum">
              <a:rPr lang="en-US" smtClean="0"/>
              <a:t>‹#›</a:t>
            </a:fld>
            <a:endParaRPr lang="en-US"/>
          </a:p>
        </p:txBody>
      </p:sp>
    </p:spTree>
    <p:extLst>
      <p:ext uri="{BB962C8B-B14F-4D97-AF65-F5344CB8AC3E}">
        <p14:creationId xmlns:p14="http://schemas.microsoft.com/office/powerpoint/2010/main" val="111482566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AB0C95-23A8-4007-A38F-71400434A361}"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315118613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AB0C95-23A8-4007-A38F-71400434A361}" type="datetimeFigureOut">
              <a:rPr lang="en-US" smtClean="0"/>
              <a:t>3/27/2021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1207181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EAB0C95-23A8-4007-A38F-71400434A361}" type="datetimeFigureOut">
              <a:rPr lang="en-US" smtClean="0"/>
              <a:t>3/27/2021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60840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AB0C95-23A8-4007-A38F-71400434A361}" type="datetimeFigureOut">
              <a:rPr lang="en-US" smtClean="0"/>
              <a:t>3/27/2021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12869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B0C95-23A8-4007-A38F-71400434A361}"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00764217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B0C95-23A8-4007-A38F-71400434A361}"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841184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DEAB0C95-23A8-4007-A38F-71400434A361}" type="datetimeFigureOut">
              <a:rPr lang="en-US" smtClean="0"/>
              <a:t>3/27/2021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A7CA5C5-05FE-4845-A726-438074ED0E11}" type="slidenum">
              <a:rPr lang="en-US" smtClean="0"/>
              <a:t>‹#›</a:t>
            </a:fld>
            <a:endParaRPr lang="en-US"/>
          </a:p>
        </p:txBody>
      </p:sp>
    </p:spTree>
    <p:extLst>
      <p:ext uri="{BB962C8B-B14F-4D97-AF65-F5344CB8AC3E}">
        <p14:creationId xmlns:p14="http://schemas.microsoft.com/office/powerpoint/2010/main" val="2254462462"/>
      </p:ext>
    </p:extLst>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Bank Committee Principles</a:t>
            </a:r>
            <a:endParaRPr lang="en-US" dirty="0"/>
          </a:p>
        </p:txBody>
      </p:sp>
      <p:sp>
        <p:nvSpPr>
          <p:cNvPr id="3" name="Subtitle 2"/>
          <p:cNvSpPr>
            <a:spLocks noGrp="1"/>
          </p:cNvSpPr>
          <p:nvPr>
            <p:ph type="subTitle" idx="1"/>
          </p:nvPr>
        </p:nvSpPr>
        <p:spPr/>
        <p:txBody>
          <a:bodyPr>
            <a:normAutofit/>
          </a:bodyPr>
          <a:lstStyle/>
          <a:p>
            <a:r>
              <a:rPr lang="en-US" dirty="0" smtClean="0"/>
              <a:t>Institution</a:t>
            </a:r>
          </a:p>
          <a:p>
            <a:r>
              <a:rPr lang="en-US" dirty="0" smtClean="0"/>
              <a:t>Course</a:t>
            </a:r>
          </a:p>
          <a:p>
            <a:r>
              <a:rPr lang="en-US" dirty="0" smtClean="0"/>
              <a:t>Name</a:t>
            </a:r>
          </a:p>
          <a:p>
            <a:endParaRPr lang="en-US" dirty="0"/>
          </a:p>
        </p:txBody>
      </p:sp>
    </p:spTree>
    <p:extLst>
      <p:ext uri="{BB962C8B-B14F-4D97-AF65-F5344CB8AC3E}">
        <p14:creationId xmlns:p14="http://schemas.microsoft.com/office/powerpoint/2010/main" val="3172174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dirty="0" smtClean="0"/>
              <a:t>Recognize the authentic interests of shareholders.</a:t>
            </a:r>
          </a:p>
          <a:p>
            <a:pPr>
              <a:buFont typeface="Wingdings" panose="05000000000000000000" pitchFamily="2" charset="2"/>
              <a:buChar char="Ø"/>
            </a:pPr>
            <a:r>
              <a:rPr lang="en-US" dirty="0" smtClean="0"/>
              <a:t>This principle means that the banking committee should ensure that it gets to know the genuine interests of the shareholders. These shareholders can be the public, customers, workers and the directors.  </a:t>
            </a:r>
          </a:p>
          <a:p>
            <a:pPr>
              <a:buFont typeface="Wingdings" panose="05000000000000000000" pitchFamily="2" charset="2"/>
              <a:buChar char="v"/>
            </a:pPr>
            <a:r>
              <a:rPr lang="en-US" dirty="0" smtClean="0"/>
              <a:t>Reward </a:t>
            </a:r>
            <a:r>
              <a:rPr lang="en-US" dirty="0" smtClean="0"/>
              <a:t>fairly and reasonably</a:t>
            </a:r>
            <a:r>
              <a:rPr lang="en-US" dirty="0" smtClean="0"/>
              <a:t>.</a:t>
            </a:r>
          </a:p>
          <a:p>
            <a:pPr>
              <a:buFont typeface="Wingdings" panose="05000000000000000000" pitchFamily="2" charset="2"/>
              <a:buChar char="Ø"/>
            </a:pPr>
            <a:r>
              <a:rPr lang="en-US" dirty="0" smtClean="0"/>
              <a:t>This principle means that the bank should come up with a way through which it will be able to remunerate individuals based on performance.</a:t>
            </a:r>
            <a:endParaRPr lang="en-US" dirty="0" smtClean="0"/>
          </a:p>
        </p:txBody>
      </p:sp>
    </p:spTree>
    <p:extLst>
      <p:ext uri="{BB962C8B-B14F-4D97-AF65-F5344CB8AC3E}">
        <p14:creationId xmlns:p14="http://schemas.microsoft.com/office/powerpoint/2010/main" val="83648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v"/>
            </a:pPr>
            <a:r>
              <a:rPr lang="en-US" dirty="0" smtClean="0"/>
              <a:t>Captivate for enhanced performance.</a:t>
            </a:r>
          </a:p>
          <a:p>
            <a:pPr>
              <a:buFont typeface="Wingdings" panose="05000000000000000000" pitchFamily="2" charset="2"/>
              <a:buChar char="Ø"/>
            </a:pPr>
            <a:r>
              <a:rPr lang="en-US" dirty="0" smtClean="0"/>
              <a:t>This principle means that the banking committee should always be looking for ways through which the bank can perform well. This can be achieved through ensuring that the employees are motivated and their performance reviewed from time-to-time to ensure that they are meeting their target.</a:t>
            </a:r>
          </a:p>
          <a:p>
            <a:pPr>
              <a:buFont typeface="Wingdings" panose="05000000000000000000" pitchFamily="2" charset="2"/>
              <a:buChar char="ü"/>
            </a:pPr>
            <a:r>
              <a:rPr lang="en-US" dirty="0" smtClean="0"/>
              <a:t>Periodic </a:t>
            </a:r>
            <a:r>
              <a:rPr lang="en-US" dirty="0" smtClean="0"/>
              <a:t>evaluations and reviews.</a:t>
            </a:r>
          </a:p>
          <a:p>
            <a:pPr>
              <a:buFont typeface="Wingdings" panose="05000000000000000000" pitchFamily="2" charset="2"/>
              <a:buChar char="ü"/>
            </a:pPr>
            <a:r>
              <a:rPr lang="en-US" dirty="0" smtClean="0"/>
              <a:t>Key leaders are equipped with the necessary knowledge.</a:t>
            </a:r>
          </a:p>
          <a:p>
            <a:pPr>
              <a:buFont typeface="Wingdings" panose="05000000000000000000" pitchFamily="2" charset="2"/>
              <a:buChar char="ü"/>
            </a:pPr>
            <a:r>
              <a:rPr lang="en-US" dirty="0" smtClean="0"/>
              <a:t>Management supplies the board with detailed information on a timely basis</a:t>
            </a:r>
          </a:p>
          <a:p>
            <a:pPr>
              <a:buFont typeface="Wingdings" panose="05000000000000000000" pitchFamily="2" charset="2"/>
              <a:buChar char="v"/>
            </a:pPr>
            <a:r>
              <a:rPr lang="en-US" dirty="0" smtClean="0"/>
              <a:t>Realize &amp; manage risks.</a:t>
            </a:r>
          </a:p>
          <a:p>
            <a:pPr>
              <a:buFont typeface="Wingdings" panose="05000000000000000000" pitchFamily="2" charset="2"/>
              <a:buChar char="Ø"/>
            </a:pPr>
            <a:r>
              <a:rPr lang="en-US" dirty="0" smtClean="0"/>
              <a:t>This principle is geared towards ensuring that the managers together with the board members have recognized and come up with strategies that will assist in mitigating the risks.</a:t>
            </a:r>
          </a:p>
          <a:p>
            <a:pPr>
              <a:buFont typeface="Wingdings" panose="05000000000000000000" pitchFamily="2" charset="2"/>
              <a:buChar char="ü"/>
            </a:pPr>
            <a:r>
              <a:rPr lang="en-US" dirty="0" smtClean="0"/>
              <a:t>Review </a:t>
            </a:r>
            <a:r>
              <a:rPr lang="en-US" dirty="0" smtClean="0"/>
              <a:t>the adequacy and effectiveness of the organization’s management strategies.</a:t>
            </a:r>
          </a:p>
          <a:p>
            <a:pPr>
              <a:buFont typeface="Wingdings" panose="05000000000000000000" pitchFamily="2" charset="2"/>
              <a:buChar char="ü"/>
            </a:pPr>
            <a:r>
              <a:rPr lang="en-US" dirty="0" smtClean="0"/>
              <a:t>Policies are set to guide how risks are managed.</a:t>
            </a:r>
            <a:endParaRPr lang="en-US" dirty="0"/>
          </a:p>
        </p:txBody>
      </p:sp>
    </p:spTree>
    <p:extLst>
      <p:ext uri="{BB962C8B-B14F-4D97-AF65-F5344CB8AC3E}">
        <p14:creationId xmlns:p14="http://schemas.microsoft.com/office/powerpoint/2010/main" val="1699402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v"/>
            </a:pPr>
            <a:r>
              <a:rPr lang="en-US" dirty="0" smtClean="0"/>
              <a:t>Respects the rights of the stakeholders</a:t>
            </a:r>
          </a:p>
          <a:p>
            <a:pPr>
              <a:buFont typeface="Wingdings" panose="05000000000000000000" pitchFamily="2" charset="2"/>
              <a:buChar char="Ø"/>
            </a:pPr>
            <a:r>
              <a:rPr lang="en-US" dirty="0" smtClean="0"/>
              <a:t>This principle calls for the banking committee to ensure that rights of all stakeholders such as the customers, the public and the employees are respected. </a:t>
            </a:r>
          </a:p>
          <a:p>
            <a:pPr>
              <a:buFont typeface="Wingdings" panose="05000000000000000000" pitchFamily="2" charset="2"/>
              <a:buChar char="ü"/>
            </a:pPr>
            <a:r>
              <a:rPr lang="en-US" dirty="0" smtClean="0"/>
              <a:t>The </a:t>
            </a:r>
            <a:r>
              <a:rPr lang="en-US" dirty="0" smtClean="0"/>
              <a:t>board is supposed to respect rights of stakeholders.</a:t>
            </a:r>
          </a:p>
          <a:p>
            <a:pPr>
              <a:buFont typeface="Wingdings" panose="05000000000000000000" pitchFamily="2" charset="2"/>
              <a:buChar char="ü"/>
            </a:pPr>
            <a:r>
              <a:rPr lang="en-US" dirty="0" smtClean="0"/>
              <a:t>Facilitates the effective exercise of those rights.</a:t>
            </a:r>
          </a:p>
          <a:p>
            <a:pPr>
              <a:buFont typeface="Wingdings" panose="05000000000000000000" pitchFamily="2" charset="2"/>
              <a:buChar char="ü"/>
            </a:pPr>
            <a:r>
              <a:rPr lang="en-US" dirty="0" smtClean="0"/>
              <a:t>Giving access to information.</a:t>
            </a:r>
          </a:p>
          <a:p>
            <a:pPr>
              <a:buFont typeface="Wingdings" panose="05000000000000000000" pitchFamily="2" charset="2"/>
              <a:buChar char="ü"/>
            </a:pPr>
            <a:r>
              <a:rPr lang="en-US" dirty="0" smtClean="0"/>
              <a:t>Communicative effectively with the shareholders.</a:t>
            </a:r>
          </a:p>
          <a:p>
            <a:pPr>
              <a:buFont typeface="Wingdings" panose="05000000000000000000" pitchFamily="2" charset="2"/>
              <a:buChar char="v"/>
            </a:pPr>
            <a:r>
              <a:rPr lang="en-US" dirty="0" smtClean="0"/>
              <a:t>Allowing for timely &amp;balanced disclosure.</a:t>
            </a:r>
          </a:p>
          <a:p>
            <a:pPr>
              <a:buFont typeface="Wingdings" panose="05000000000000000000" pitchFamily="2" charset="2"/>
              <a:buChar char="Ø"/>
            </a:pPr>
            <a:r>
              <a:rPr lang="en-US" dirty="0" smtClean="0"/>
              <a:t>This principle will ensure that the board of committee avails all the details that are requested for and in a timely manner. </a:t>
            </a:r>
          </a:p>
          <a:p>
            <a:pPr>
              <a:buFont typeface="Wingdings" panose="05000000000000000000" pitchFamily="2" charset="2"/>
              <a:buChar char="ü"/>
            </a:pPr>
            <a:r>
              <a:rPr lang="en-US" dirty="0" smtClean="0"/>
              <a:t>Bank’s </a:t>
            </a:r>
            <a:r>
              <a:rPr lang="en-US" dirty="0" smtClean="0"/>
              <a:t>board promotes timely and balanced disclosure of information.</a:t>
            </a:r>
          </a:p>
          <a:p>
            <a:pPr>
              <a:buFont typeface="Wingdings" panose="05000000000000000000" pitchFamily="2" charset="2"/>
              <a:buChar char="ü"/>
            </a:pPr>
            <a:r>
              <a:rPr lang="en-US" dirty="0" smtClean="0"/>
              <a:t>Ensure accountability at the senior management level</a:t>
            </a:r>
          </a:p>
          <a:p>
            <a:endParaRPr lang="en-US" dirty="0"/>
          </a:p>
        </p:txBody>
      </p:sp>
    </p:spTree>
    <p:extLst>
      <p:ext uri="{BB962C8B-B14F-4D97-AF65-F5344CB8AC3E}">
        <p14:creationId xmlns:p14="http://schemas.microsoft.com/office/powerpoint/2010/main" val="3663393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v"/>
            </a:pPr>
            <a:r>
              <a:rPr lang="en-US" dirty="0" smtClean="0"/>
              <a:t>Safeguard  integrity in financial reporting.</a:t>
            </a:r>
          </a:p>
          <a:p>
            <a:pPr>
              <a:buFont typeface="Wingdings" panose="05000000000000000000" pitchFamily="2" charset="2"/>
              <a:buChar char="Ø"/>
            </a:pPr>
            <a:r>
              <a:rPr lang="en-US" dirty="0" smtClean="0"/>
              <a:t>This principle calls for the committee to ensure that the reporting of the financial information is done in a systematic manner.</a:t>
            </a:r>
          </a:p>
          <a:p>
            <a:pPr>
              <a:buFont typeface="Wingdings" panose="05000000000000000000" pitchFamily="2" charset="2"/>
              <a:buChar char="ü"/>
            </a:pPr>
            <a:r>
              <a:rPr lang="en-US" dirty="0" smtClean="0"/>
              <a:t>The board oversees financial reporting.</a:t>
            </a:r>
          </a:p>
          <a:p>
            <a:pPr>
              <a:buFont typeface="Wingdings" panose="05000000000000000000" pitchFamily="2" charset="2"/>
              <a:buChar char="ü"/>
            </a:pPr>
            <a:r>
              <a:rPr lang="en-US" dirty="0" smtClean="0"/>
              <a:t>Follows </a:t>
            </a:r>
            <a:r>
              <a:rPr lang="en-US" dirty="0" smtClean="0"/>
              <a:t>law in financial reporting.</a:t>
            </a:r>
          </a:p>
          <a:p>
            <a:pPr>
              <a:buFont typeface="Wingdings" panose="05000000000000000000" pitchFamily="2" charset="2"/>
              <a:buChar char="ü"/>
            </a:pPr>
            <a:r>
              <a:rPr lang="en-US" dirty="0" smtClean="0"/>
              <a:t>Existence of an independent audit committee ensures integrity in financial reporting.</a:t>
            </a:r>
          </a:p>
          <a:p>
            <a:pPr>
              <a:buFont typeface="Wingdings" panose="05000000000000000000" pitchFamily="2" charset="2"/>
              <a:buChar char="v"/>
            </a:pPr>
            <a:r>
              <a:rPr lang="en-US" dirty="0" smtClean="0"/>
              <a:t>The board is structured in a way that adds value.</a:t>
            </a:r>
          </a:p>
          <a:p>
            <a:pPr>
              <a:buFont typeface="Wingdings" panose="05000000000000000000" pitchFamily="2" charset="2"/>
              <a:buChar char="Ø"/>
            </a:pPr>
            <a:r>
              <a:rPr lang="en-US" dirty="0" smtClean="0"/>
              <a:t>This principle means that the banking committee should be having onboard  directors who have diverse knowledge , experience as well as gender. This is necessary for the committee to be effective in its work.</a:t>
            </a:r>
          </a:p>
          <a:p>
            <a:pPr>
              <a:buFont typeface="Wingdings" panose="05000000000000000000" pitchFamily="2" charset="2"/>
              <a:buChar char="ü"/>
            </a:pPr>
            <a:r>
              <a:rPr lang="en-US" dirty="0" smtClean="0"/>
              <a:t>The </a:t>
            </a:r>
            <a:r>
              <a:rPr lang="en-US" dirty="0" smtClean="0"/>
              <a:t>board should have a group with diverse skills, experience, knowledge and gender</a:t>
            </a:r>
          </a:p>
          <a:p>
            <a:pPr>
              <a:buFont typeface="Wingdings" panose="05000000000000000000" pitchFamily="2" charset="2"/>
              <a:buChar char="ü"/>
            </a:pPr>
            <a:r>
              <a:rPr lang="en-US" dirty="0" smtClean="0"/>
              <a:t>Composition of the board should have the correct size.</a:t>
            </a:r>
          </a:p>
          <a:p>
            <a:endParaRPr lang="en-US" dirty="0"/>
          </a:p>
        </p:txBody>
      </p:sp>
    </p:spTree>
    <p:extLst>
      <p:ext uri="{BB962C8B-B14F-4D97-AF65-F5344CB8AC3E}">
        <p14:creationId xmlns:p14="http://schemas.microsoft.com/office/powerpoint/2010/main" val="3933093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v"/>
            </a:pPr>
            <a:r>
              <a:rPr lang="en-US" dirty="0" smtClean="0"/>
              <a:t>Promotion of ethical &amp; responsible decision-making</a:t>
            </a:r>
          </a:p>
          <a:p>
            <a:pPr>
              <a:buFont typeface="Wingdings" panose="05000000000000000000" pitchFamily="2" charset="2"/>
              <a:buChar char="Ø"/>
            </a:pPr>
            <a:r>
              <a:rPr lang="en-US" dirty="0" smtClean="0"/>
              <a:t>This principle call for the board members as well as the employees to follow ethical principles and be held responsible for any decision that they make. </a:t>
            </a:r>
          </a:p>
          <a:p>
            <a:pPr>
              <a:buFont typeface="Wingdings" panose="05000000000000000000" pitchFamily="2" charset="2"/>
              <a:buChar char="ü"/>
            </a:pPr>
            <a:r>
              <a:rPr lang="en-US" dirty="0" smtClean="0"/>
              <a:t>The </a:t>
            </a:r>
            <a:r>
              <a:rPr lang="en-US" dirty="0" smtClean="0"/>
              <a:t>board ensures that the bank complies with all relevant laws, regulations and policies.</a:t>
            </a:r>
          </a:p>
          <a:p>
            <a:pPr>
              <a:buFont typeface="Wingdings" panose="05000000000000000000" pitchFamily="2" charset="2"/>
              <a:buChar char="ü"/>
            </a:pPr>
            <a:r>
              <a:rPr lang="en-US" dirty="0" smtClean="0"/>
              <a:t>Makes ethical and responsible decisions.</a:t>
            </a:r>
          </a:p>
          <a:p>
            <a:pPr>
              <a:buFont typeface="Wingdings" panose="05000000000000000000" pitchFamily="2" charset="2"/>
              <a:buChar char="v"/>
            </a:pPr>
            <a:r>
              <a:rPr lang="en-US" dirty="0" smtClean="0"/>
              <a:t>Lay firm foundations for management &amp; oversight.</a:t>
            </a:r>
          </a:p>
          <a:p>
            <a:pPr>
              <a:buFont typeface="Wingdings" panose="05000000000000000000" pitchFamily="2" charset="2"/>
              <a:buChar char="Ø"/>
            </a:pPr>
            <a:r>
              <a:rPr lang="en-US" dirty="0" smtClean="0"/>
              <a:t>This principle calls for the bank committee to ensure that there are well-established rules to guide and keep an eye on the organization’s operations.  </a:t>
            </a:r>
          </a:p>
          <a:p>
            <a:pPr>
              <a:buFont typeface="Wingdings" panose="05000000000000000000" pitchFamily="2" charset="2"/>
              <a:buChar char="ü"/>
            </a:pPr>
            <a:r>
              <a:rPr lang="en-US" dirty="0" smtClean="0"/>
              <a:t>Control </a:t>
            </a:r>
            <a:r>
              <a:rPr lang="en-US" dirty="0" smtClean="0"/>
              <a:t>and accountability systems.</a:t>
            </a:r>
          </a:p>
          <a:p>
            <a:pPr>
              <a:buFont typeface="Wingdings" panose="05000000000000000000" pitchFamily="2" charset="2"/>
              <a:buChar char="ü"/>
            </a:pPr>
            <a:r>
              <a:rPr lang="en-US" dirty="0" smtClean="0"/>
              <a:t>Appointing and removing of managing directors.</a:t>
            </a:r>
          </a:p>
          <a:p>
            <a:pPr>
              <a:buFont typeface="Wingdings" panose="05000000000000000000" pitchFamily="2" charset="2"/>
              <a:buChar char="ü"/>
            </a:pPr>
            <a:r>
              <a:rPr lang="en-US" dirty="0" smtClean="0"/>
              <a:t>Policy formulation</a:t>
            </a:r>
          </a:p>
          <a:p>
            <a:pPr>
              <a:buFont typeface="Wingdings" panose="05000000000000000000" pitchFamily="2" charset="2"/>
              <a:buChar char="ü"/>
            </a:pPr>
            <a:r>
              <a:rPr lang="en-US" dirty="0" smtClean="0"/>
              <a:t>Reviews and rectifying systems of risk management</a:t>
            </a:r>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170651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dirty="0"/>
              <a:t>In </a:t>
            </a:r>
            <a:r>
              <a:rPr lang="en-US" dirty="0" err="1"/>
              <a:t>Wessels</a:t>
            </a:r>
            <a:r>
              <a:rPr lang="en-US" dirty="0"/>
              <a:t>, B., In </a:t>
            </a:r>
            <a:r>
              <a:rPr lang="en-US" dirty="0" err="1"/>
              <a:t>Madaus</a:t>
            </a:r>
            <a:r>
              <a:rPr lang="en-US" dirty="0"/>
              <a:t>, S., &amp; European Law Institute,. (2020). </a:t>
            </a:r>
            <a:r>
              <a:rPr lang="en-US" i="1" dirty="0"/>
              <a:t>Rescue of business in Europe: A European Law Institute instrument</a:t>
            </a:r>
            <a:r>
              <a:rPr lang="en-US" dirty="0"/>
              <a:t>.</a:t>
            </a:r>
            <a:endParaRPr lang="en-US" dirty="0" smtClean="0"/>
          </a:p>
          <a:p>
            <a:r>
              <a:rPr lang="en-US" dirty="0" err="1" smtClean="0"/>
              <a:t>Neisen</a:t>
            </a:r>
            <a:r>
              <a:rPr lang="en-US" dirty="0"/>
              <a:t>, M., </a:t>
            </a:r>
            <a:r>
              <a:rPr lang="en-US" dirty="0" err="1"/>
              <a:t>Röth</a:t>
            </a:r>
            <a:r>
              <a:rPr lang="en-US" dirty="0"/>
              <a:t>, S., &amp; Wiley-VCH. (2017). </a:t>
            </a:r>
            <a:r>
              <a:rPr lang="en-US" i="1" dirty="0"/>
              <a:t>Basel IV: The next generation of risk weighted assets</a:t>
            </a:r>
            <a:r>
              <a:rPr lang="en-US" dirty="0" smtClean="0"/>
              <a:t>.</a:t>
            </a:r>
          </a:p>
          <a:p>
            <a:endParaRPr lang="en-US" dirty="0"/>
          </a:p>
        </p:txBody>
      </p:sp>
    </p:spTree>
    <p:extLst>
      <p:ext uri="{BB962C8B-B14F-4D97-AF65-F5344CB8AC3E}">
        <p14:creationId xmlns:p14="http://schemas.microsoft.com/office/powerpoint/2010/main" val="8888587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866</TotalTime>
  <Words>1134</Words>
  <Application>Microsoft Office PowerPoint</Application>
  <PresentationFormat>Widescreen</PresentationFormat>
  <Paragraphs>65</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Corbel</vt:lpstr>
      <vt:lpstr>Wingdings</vt:lpstr>
      <vt:lpstr>Banded</vt:lpstr>
      <vt:lpstr>Bank Committee Principles</vt:lpstr>
      <vt:lpstr>Principles of Banking Committee</vt:lpstr>
      <vt:lpstr>Principles of Banking Committee</vt:lpstr>
      <vt:lpstr>Principles of Banking Committee</vt:lpstr>
      <vt:lpstr>Principles of Banking Committee</vt:lpstr>
      <vt:lpstr>Principles of Banking Committee</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Patrick</cp:lastModifiedBy>
  <cp:revision>151</cp:revision>
  <dcterms:created xsi:type="dcterms:W3CDTF">2021-03-25T19:49:30Z</dcterms:created>
  <dcterms:modified xsi:type="dcterms:W3CDTF">2021-03-27T17:57:52Z</dcterms:modified>
</cp:coreProperties>
</file>